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y="5143500" cx="9144000"/>
  <p:notesSz cx="6858000" cy="9144000"/>
  <p:embeddedFontLst>
    <p:embeddedFont>
      <p:font typeface="Roboto"/>
      <p:regular r:id="rId25"/>
      <p:bold r:id="rId26"/>
      <p:italic r:id="rId27"/>
      <p:boldItalic r:id="rId28"/>
    </p:embeddedFont>
    <p:embeddedFont>
      <p:font typeface="Nunito"/>
      <p:regular r:id="rId29"/>
      <p:bold r:id="rId30"/>
      <p:italic r:id="rId31"/>
      <p:boldItalic r:id="rId32"/>
    </p:embeddedFont>
    <p:embeddedFont>
      <p:font typeface="Maven Pro"/>
      <p:regular r:id="rId33"/>
      <p:bold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bold.fntdata"/><Relationship Id="rId25" Type="http://schemas.openxmlformats.org/officeDocument/2006/relationships/font" Target="fonts/Roboto-regular.fntdata"/><Relationship Id="rId28" Type="http://schemas.openxmlformats.org/officeDocument/2006/relationships/font" Target="fonts/Roboto-boldItalic.fntdata"/><Relationship Id="rId27" Type="http://schemas.openxmlformats.org/officeDocument/2006/relationships/font" Target="fonts/Roboto-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Nunito-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Nunito-italic.fntdata"/><Relationship Id="rId30" Type="http://schemas.openxmlformats.org/officeDocument/2006/relationships/font" Target="fonts/Nunito-bold.fntdata"/><Relationship Id="rId11" Type="http://schemas.openxmlformats.org/officeDocument/2006/relationships/slide" Target="slides/slide6.xml"/><Relationship Id="rId33" Type="http://schemas.openxmlformats.org/officeDocument/2006/relationships/font" Target="fonts/MavenPro-regular.fntdata"/><Relationship Id="rId10" Type="http://schemas.openxmlformats.org/officeDocument/2006/relationships/slide" Target="slides/slide5.xml"/><Relationship Id="rId32" Type="http://schemas.openxmlformats.org/officeDocument/2006/relationships/font" Target="fonts/Nunito-boldItalic.fntdata"/><Relationship Id="rId13" Type="http://schemas.openxmlformats.org/officeDocument/2006/relationships/slide" Target="slides/slide8.xml"/><Relationship Id="rId12" Type="http://schemas.openxmlformats.org/officeDocument/2006/relationships/slide" Target="slides/slide7.xml"/><Relationship Id="rId34" Type="http://schemas.openxmlformats.org/officeDocument/2006/relationships/font" Target="fonts/MavenPro-bold.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gif>
</file>

<file path=ppt/media/image13.png>
</file>

<file path=ppt/media/image14.png>
</file>

<file path=ppt/media/image15.jpg>
</file>

<file path=ppt/media/image16.png>
</file>

<file path=ppt/media/image17.png>
</file>

<file path=ppt/media/image18.png>
</file>

<file path=ppt/media/image19.png>
</file>

<file path=ppt/media/image2.png>
</file>

<file path=ppt/media/image3.png>
</file>

<file path=ppt/media/image4.jpg>
</file>

<file path=ppt/media/image5.g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google.com/url?sa=i&amp;url=https%3A%2F%2Fwww.pngitem.com%2Fmiddle%2FiJoiRw_1st-place-award-ribbon-clipart-free-clipart-images%2F&amp;psig=AOvVaw1zcdG6sr1aQLA5OFjyDlQb&amp;ust=1677889500182000&amp;source=images&amp;cd=vfe&amp;ved=0CA4QjRxqFwoTCIiYrM6_vv0CFQAAAAAdAAAAABAE" TargetMode="Externa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g215fd1cc3c4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6" name="Google Shape;336;g215fd1cc3c4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215fd1cc3c4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215fd1cc3c4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g215fd1cc3c4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4" name="Google Shape;354;g215fd1cc3c4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g1b6865b0dc3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2" name="Google Shape;362;g1b6865b0dc3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simulation I have been developing is a python file. I have build the file from scratch, so initial progress was slow. The simulation creates 10 bus objects, assigns them a random route distance, and calculates the percentage battery remaining when it returns based on this variable. The simulation prints some terminal code with the outputs seen and makes a scatter plot. </a:t>
            </a:r>
            <a:endParaRPr/>
          </a:p>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1b6865b0dc3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 name="Google Shape;370;g1b6865b0dc3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‘Live’ demo of the simulation</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g20fbed704d4_0_3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6" name="Google Shape;376;g20fbed704d4_0_3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 source: </a:t>
            </a:r>
            <a:r>
              <a:rPr lang="en" u="sng">
                <a:solidFill>
                  <a:schemeClr val="hlink"/>
                </a:solidFill>
                <a:hlinkClick r:id="rId2"/>
              </a:rPr>
              <a:t>https://www.google.com/url?sa=i&amp;url=https%3A%2F%2Fwww.pngitem.com%2Fmiddle%2FiJoiRw_1st-place-award-ribbon-clipart-free-clipart-images%2F&amp;psig=AOvVaw1zcdG6sr1aQLA5OFjyDlQb&amp;ust=1677889500182000&amp;source=images&amp;cd=vfe&amp;ved=0CA4QjRxqFwoTCIiYrM6_vv0CFQAAAAAdAAAAABAE</a:t>
            </a:r>
            <a:r>
              <a:rPr lang="en"/>
              <a:t>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g20fbed704d4_0_3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3" name="Google Shape;383;g20fbed704d4_0_3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simulation solution that we currently have is very basic. Over the rest of this semester and likely most of next, I will be spending my time making the simulation more advanced. Enhancing the simulation will involve adding and updating various attributes, first of which will be a driver. The previous capstone group found data that indicated some drivers were much more </a:t>
            </a:r>
            <a:r>
              <a:rPr lang="en"/>
              <a:t>efficient</a:t>
            </a:r>
            <a:r>
              <a:rPr lang="en"/>
              <a:t> than others, so this attribute has impact on the battery levels of the buses.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 name="Shape 389"/>
        <p:cNvGrpSpPr/>
        <p:nvPr/>
      </p:nvGrpSpPr>
      <p:grpSpPr>
        <a:xfrm>
          <a:off x="0" y="0"/>
          <a:ext cx="0" cy="0"/>
          <a:chOff x="0" y="0"/>
          <a:chExt cx="0" cy="0"/>
        </a:xfrm>
      </p:grpSpPr>
      <p:sp>
        <p:nvSpPr>
          <p:cNvPr id="390" name="Google Shape;390;g1b6865b0dc3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1" name="Google Shape;391;g1b6865b0dc3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 name="Shape 395"/>
        <p:cNvGrpSpPr/>
        <p:nvPr/>
      </p:nvGrpSpPr>
      <p:grpSpPr>
        <a:xfrm>
          <a:off x="0" y="0"/>
          <a:ext cx="0" cy="0"/>
          <a:chOff x="0" y="0"/>
          <a:chExt cx="0" cy="0"/>
        </a:xfrm>
      </p:grpSpPr>
      <p:sp>
        <p:nvSpPr>
          <p:cNvPr id="396" name="Google Shape;396;g1b6865b0dc3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7" name="Google Shape;397;g1b6865b0dc3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Eventually, I will do more coordinated work with Matt and Aarushi to use their learning and implement it in the simulation.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 name="Shape 401"/>
        <p:cNvGrpSpPr/>
        <p:nvPr/>
      </p:nvGrpSpPr>
      <p:grpSpPr>
        <a:xfrm>
          <a:off x="0" y="0"/>
          <a:ext cx="0" cy="0"/>
          <a:chOff x="0" y="0"/>
          <a:chExt cx="0" cy="0"/>
        </a:xfrm>
      </p:grpSpPr>
      <p:sp>
        <p:nvSpPr>
          <p:cNvPr id="402" name="Google Shape;402;g20fbed704d4_0_3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3" name="Google Shape;403;g20fbed704d4_0_3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20fbed704d4_0_2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20fbed704d4_0_2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20fbed704d4_0_2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20fbed704d4_0_2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20fbed704d4_0_2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20fbed704d4_0_2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20fbed704d4_0_2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20fbed704d4_0_2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lnSpc>
                <a:spcPct val="115000"/>
              </a:lnSpc>
              <a:spcBef>
                <a:spcPts val="0"/>
              </a:spcBef>
              <a:spcAft>
                <a:spcPts val="0"/>
              </a:spcAft>
              <a:buClr>
                <a:schemeClr val="dk1"/>
              </a:buClr>
              <a:buSzPts val="1100"/>
              <a:buFont typeface="Arial"/>
              <a:buNone/>
            </a:pPr>
            <a:r>
              <a:rPr lang="en" sz="1000">
                <a:solidFill>
                  <a:schemeClr val="dk1"/>
                </a:solidFill>
                <a:latin typeface="Nunito"/>
                <a:ea typeface="Nunito"/>
                <a:cs typeface="Nunito"/>
                <a:sym typeface="Nunito"/>
              </a:rPr>
              <a:t>Currently they are modeling the transit routes in the area with SUMO software, however the platform does not support controlling the state of charge of the busses. Prior data analysis found on sparse data sets struggled to find a correlation between energy composition and weather, although it did determine that the driver has a large impact.</a:t>
            </a:r>
            <a:endParaRPr sz="900">
              <a:solidFill>
                <a:srgbClr val="424242"/>
              </a:solidFill>
              <a:latin typeface="Nunito"/>
              <a:ea typeface="Nunito"/>
              <a:cs typeface="Nunito"/>
              <a:sym typeface="Nunito"/>
            </a:endParaRPr>
          </a:p>
          <a:p>
            <a:pPr indent="0" lvl="0" marL="0" rtl="0" algn="l">
              <a:spcBef>
                <a:spcPts val="120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1dddb75da1e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1dddb75da1e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20fbed704d4_0_2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20fbed704d4_0_2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Clr>
                <a:schemeClr val="dk1"/>
              </a:buClr>
              <a:buSzPts val="1100"/>
              <a:buFont typeface="Arial"/>
              <a:buNone/>
            </a:pPr>
            <a:r>
              <a:rPr lang="en" sz="1400">
                <a:solidFill>
                  <a:schemeClr val="dk1"/>
                </a:solidFill>
              </a:rPr>
              <a:t>The Valley Transit Authority (VTA) needs to deploy a fleet of zero emission buses by 2040 in order to align with new state laws. Currently, they are testing with ten electric busses, but are unsure with how to best utilize them. Throughout the day, the cost of energy changes, so the VTA is seeking a way to charge the buses when electricity is cheapest while still meeting the community's needs. The strategy the VTA is following is to track and forecast how much energy buses are using and to create a simulation of the bus route involving the charging station. The end goal for the VTA is to minimize energy and cost wastes.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20fbed704d4_0_2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20fbed704d4_0_2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 we </a:t>
            </a:r>
            <a:r>
              <a:rPr lang="en"/>
              <a:t>mentioned</a:t>
            </a:r>
            <a:r>
              <a:rPr lang="en"/>
              <a:t> in the project overview, our project is split into two halves. Matt and Aarushi are working on the data analysis. The goal of the data analysis is to discover what variables are having significant impact on the buses. I have been working on the simulation. The goal of the </a:t>
            </a:r>
            <a:r>
              <a:rPr lang="en"/>
              <a:t>simulation is to create a stochastic simulation that can be used for optimizing things like scheduling. ** Discuss how we use our project management tools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20fbed704d4_0_2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20fbed704d4_0_2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0"/>
              </a:spcBef>
              <a:spcAft>
                <a:spcPts val="0"/>
              </a:spcAft>
              <a:buClr>
                <a:schemeClr val="lt1"/>
              </a:buClr>
              <a:buSzPts val="1100"/>
              <a:buChar char="○"/>
              <a:defRPr>
                <a:solidFill>
                  <a:schemeClr val="lt1"/>
                </a:solidFill>
              </a:defRPr>
            </a:lvl2pPr>
            <a:lvl3pPr indent="-298450" lvl="2" marL="1371600" algn="ctr">
              <a:spcBef>
                <a:spcPts val="0"/>
              </a:spcBef>
              <a:spcAft>
                <a:spcPts val="0"/>
              </a:spcAft>
              <a:buClr>
                <a:schemeClr val="lt1"/>
              </a:buClr>
              <a:buSzPts val="1100"/>
              <a:buChar char="■"/>
              <a:defRPr>
                <a:solidFill>
                  <a:schemeClr val="lt1"/>
                </a:solidFill>
              </a:defRPr>
            </a:lvl3pPr>
            <a:lvl4pPr indent="-298450" lvl="3" marL="1828800" algn="ctr">
              <a:spcBef>
                <a:spcPts val="0"/>
              </a:spcBef>
              <a:spcAft>
                <a:spcPts val="0"/>
              </a:spcAft>
              <a:buClr>
                <a:schemeClr val="lt1"/>
              </a:buClr>
              <a:buSzPts val="1100"/>
              <a:buChar char="●"/>
              <a:defRPr>
                <a:solidFill>
                  <a:schemeClr val="lt1"/>
                </a:solidFill>
              </a:defRPr>
            </a:lvl4pPr>
            <a:lvl5pPr indent="-298450" lvl="4" marL="2286000" algn="ctr">
              <a:spcBef>
                <a:spcPts val="0"/>
              </a:spcBef>
              <a:spcAft>
                <a:spcPts val="0"/>
              </a:spcAft>
              <a:buClr>
                <a:schemeClr val="lt1"/>
              </a:buClr>
              <a:buSzPts val="1100"/>
              <a:buChar char="○"/>
              <a:defRPr>
                <a:solidFill>
                  <a:schemeClr val="lt1"/>
                </a:solidFill>
              </a:defRPr>
            </a:lvl5pPr>
            <a:lvl6pPr indent="-298450" lvl="5" marL="2743200" algn="ctr">
              <a:spcBef>
                <a:spcPts val="0"/>
              </a:spcBef>
              <a:spcAft>
                <a:spcPts val="0"/>
              </a:spcAft>
              <a:buClr>
                <a:schemeClr val="lt1"/>
              </a:buClr>
              <a:buSzPts val="1100"/>
              <a:buChar char="■"/>
              <a:defRPr>
                <a:solidFill>
                  <a:schemeClr val="lt1"/>
                </a:solidFill>
              </a:defRPr>
            </a:lvl6pPr>
            <a:lvl7pPr indent="-298450" lvl="6" marL="3200400" algn="ctr">
              <a:spcBef>
                <a:spcPts val="0"/>
              </a:spcBef>
              <a:spcAft>
                <a:spcPts val="0"/>
              </a:spcAft>
              <a:buClr>
                <a:schemeClr val="lt1"/>
              </a:buClr>
              <a:buSzPts val="1100"/>
              <a:buChar char="●"/>
              <a:defRPr>
                <a:solidFill>
                  <a:schemeClr val="lt1"/>
                </a:solidFill>
              </a:defRPr>
            </a:lvl7pPr>
            <a:lvl8pPr indent="-298450" lvl="7" marL="3657600" algn="ctr">
              <a:spcBef>
                <a:spcPts val="0"/>
              </a:spcBef>
              <a:spcAft>
                <a:spcPts val="0"/>
              </a:spcAft>
              <a:buClr>
                <a:schemeClr val="lt1"/>
              </a:buClr>
              <a:buSzPts val="1100"/>
              <a:buChar char="○"/>
              <a:defRPr>
                <a:solidFill>
                  <a:schemeClr val="lt1"/>
                </a:solidFill>
              </a:defRPr>
            </a:lvl8pPr>
            <a:lvl9pPr indent="-298450" lvl="8" marL="4114800" algn="ctr">
              <a:spcBef>
                <a:spcPts val="0"/>
              </a:spcBef>
              <a:spcAft>
                <a:spcPts val="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12.gif"/><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 Id="rId3" Type="http://schemas.openxmlformats.org/officeDocument/2006/relationships/image" Target="../media/image5.gif"/><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7.png"/><Relationship Id="rId4" Type="http://schemas.openxmlformats.org/officeDocument/2006/relationships/image" Target="../media/image10.png"/><Relationship Id="rId5" Type="http://schemas.openxmlformats.org/officeDocument/2006/relationships/image" Target="../media/image1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6.png"/><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hyperlink" Target="http://drive.google.com/file/d/1qFy_we8zZKRYdRqxRzsHxYGOYdfYg7jD/view" TargetMode="External"/><Relationship Id="rId4" Type="http://schemas.openxmlformats.org/officeDocument/2006/relationships/image" Target="../media/image1.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5.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7.png"/><Relationship Id="rId4" Type="http://schemas.openxmlformats.org/officeDocument/2006/relationships/image" Target="../media/image8.png"/><Relationship Id="rId5"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13"/>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sz="2250">
                <a:solidFill>
                  <a:srgbClr val="1D2125"/>
                </a:solidFill>
                <a:latin typeface="Roboto"/>
                <a:ea typeface="Roboto"/>
                <a:cs typeface="Roboto"/>
                <a:sym typeface="Roboto"/>
              </a:rPr>
              <a:t>Smart Electric Transit</a:t>
            </a:r>
            <a:endParaRPr sz="4700"/>
          </a:p>
        </p:txBody>
      </p:sp>
      <p:sp>
        <p:nvSpPr>
          <p:cNvPr id="278" name="Google Shape;278;p13"/>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Ryanne Cox, Matt Culbertson, Aarushi Singh</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pic>
        <p:nvPicPr>
          <p:cNvPr id="338" name="Google Shape;338;p22"/>
          <p:cNvPicPr preferRelativeResize="0"/>
          <p:nvPr/>
        </p:nvPicPr>
        <p:blipFill rotWithShape="1">
          <a:blip r:embed="rId3">
            <a:alphaModFix/>
          </a:blip>
          <a:srcRect b="0" l="3260" r="0" t="0"/>
          <a:stretch/>
        </p:blipFill>
        <p:spPr>
          <a:xfrm>
            <a:off x="0" y="0"/>
            <a:ext cx="6634574" cy="5143500"/>
          </a:xfrm>
          <a:prstGeom prst="rect">
            <a:avLst/>
          </a:prstGeom>
          <a:noFill/>
          <a:ln>
            <a:noFill/>
          </a:ln>
        </p:spPr>
      </p:pic>
      <p:sp>
        <p:nvSpPr>
          <p:cNvPr id="339" name="Google Shape;339;p22"/>
          <p:cNvSpPr txBox="1"/>
          <p:nvPr>
            <p:ph idx="1" type="body"/>
          </p:nvPr>
        </p:nvSpPr>
        <p:spPr>
          <a:xfrm>
            <a:off x="6464400" y="789525"/>
            <a:ext cx="2679600" cy="1262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Attempting to remove outliers by setting minimum time driving</a:t>
            </a:r>
            <a:endParaRPr/>
          </a:p>
        </p:txBody>
      </p:sp>
      <p:pic>
        <p:nvPicPr>
          <p:cNvPr id="340" name="Google Shape;340;p22"/>
          <p:cNvPicPr preferRelativeResize="0"/>
          <p:nvPr/>
        </p:nvPicPr>
        <p:blipFill rotWithShape="1">
          <a:blip r:embed="rId4">
            <a:alphaModFix/>
          </a:blip>
          <a:srcRect b="10804" l="12330" r="9581" t="11015"/>
          <a:stretch/>
        </p:blipFill>
        <p:spPr>
          <a:xfrm>
            <a:off x="5992004" y="2051925"/>
            <a:ext cx="3151995" cy="2366575"/>
          </a:xfrm>
          <a:prstGeom prst="rect">
            <a:avLst/>
          </a:prstGeom>
          <a:noFill/>
          <a:ln>
            <a:noFill/>
          </a:ln>
        </p:spPr>
      </p:pic>
      <p:sp>
        <p:nvSpPr>
          <p:cNvPr id="341" name="Google Shape;341;p22"/>
          <p:cNvSpPr/>
          <p:nvPr/>
        </p:nvSpPr>
        <p:spPr>
          <a:xfrm>
            <a:off x="7106175" y="4007925"/>
            <a:ext cx="2037900" cy="561000"/>
          </a:xfrm>
          <a:prstGeom prst="ellipse">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2"/>
          <p:cNvSpPr/>
          <p:nvPr/>
        </p:nvSpPr>
        <p:spPr>
          <a:xfrm rot="-5936616">
            <a:off x="6285442" y="3083669"/>
            <a:ext cx="1846753" cy="561185"/>
          </a:xfrm>
          <a:prstGeom prst="ellipse">
            <a:avLst/>
          </a:prstGeom>
          <a:noFill/>
          <a:ln cap="flat" cmpd="sng" w="38100">
            <a:solidFill>
              <a:srgbClr val="E691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pic>
        <p:nvPicPr>
          <p:cNvPr id="347" name="Google Shape;347;p23"/>
          <p:cNvPicPr preferRelativeResize="0"/>
          <p:nvPr/>
        </p:nvPicPr>
        <p:blipFill rotWithShape="1">
          <a:blip r:embed="rId3">
            <a:alphaModFix/>
          </a:blip>
          <a:srcRect b="0" l="3053" r="0" t="0"/>
          <a:stretch/>
        </p:blipFill>
        <p:spPr>
          <a:xfrm>
            <a:off x="0" y="0"/>
            <a:ext cx="6648250" cy="5143500"/>
          </a:xfrm>
          <a:prstGeom prst="rect">
            <a:avLst/>
          </a:prstGeom>
          <a:noFill/>
          <a:ln>
            <a:noFill/>
          </a:ln>
        </p:spPr>
      </p:pic>
      <p:sp>
        <p:nvSpPr>
          <p:cNvPr id="348" name="Google Shape;348;p23"/>
          <p:cNvSpPr txBox="1"/>
          <p:nvPr>
            <p:ph idx="1" type="body"/>
          </p:nvPr>
        </p:nvSpPr>
        <p:spPr>
          <a:xfrm>
            <a:off x="6338125" y="734800"/>
            <a:ext cx="2679600" cy="1262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Attempting to remove outliers by setting minimum time driving</a:t>
            </a:r>
            <a:endParaRPr/>
          </a:p>
        </p:txBody>
      </p:sp>
      <p:pic>
        <p:nvPicPr>
          <p:cNvPr id="349" name="Google Shape;349;p23"/>
          <p:cNvPicPr preferRelativeResize="0"/>
          <p:nvPr/>
        </p:nvPicPr>
        <p:blipFill rotWithShape="1">
          <a:blip r:embed="rId4">
            <a:alphaModFix/>
          </a:blip>
          <a:srcRect b="11150" l="12479" r="9474" t="11521"/>
          <a:stretch/>
        </p:blipFill>
        <p:spPr>
          <a:xfrm>
            <a:off x="5947463" y="1997200"/>
            <a:ext cx="3460925" cy="2571725"/>
          </a:xfrm>
          <a:prstGeom prst="rect">
            <a:avLst/>
          </a:prstGeom>
          <a:noFill/>
          <a:ln>
            <a:noFill/>
          </a:ln>
        </p:spPr>
      </p:pic>
      <p:sp>
        <p:nvSpPr>
          <p:cNvPr id="350" name="Google Shape;350;p23"/>
          <p:cNvSpPr/>
          <p:nvPr/>
        </p:nvSpPr>
        <p:spPr>
          <a:xfrm>
            <a:off x="6351850" y="4199625"/>
            <a:ext cx="1846800" cy="561000"/>
          </a:xfrm>
          <a:prstGeom prst="ellipse">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3"/>
          <p:cNvSpPr/>
          <p:nvPr/>
        </p:nvSpPr>
        <p:spPr>
          <a:xfrm rot="-2309821">
            <a:off x="7106153" y="3493984"/>
            <a:ext cx="1846825" cy="561104"/>
          </a:xfrm>
          <a:prstGeom prst="ellipse">
            <a:avLst/>
          </a:prstGeom>
          <a:noFill/>
          <a:ln cap="flat" cmpd="sng" w="38100">
            <a:solidFill>
              <a:srgbClr val="E691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pic>
        <p:nvPicPr>
          <p:cNvPr id="356" name="Google Shape;356;p24"/>
          <p:cNvPicPr preferRelativeResize="0"/>
          <p:nvPr/>
        </p:nvPicPr>
        <p:blipFill rotWithShape="1">
          <a:blip r:embed="rId3">
            <a:alphaModFix/>
          </a:blip>
          <a:srcRect b="0" l="0" r="0" t="0"/>
          <a:stretch/>
        </p:blipFill>
        <p:spPr>
          <a:xfrm>
            <a:off x="5468775" y="2489694"/>
            <a:ext cx="3538426" cy="2653806"/>
          </a:xfrm>
          <a:prstGeom prst="rect">
            <a:avLst/>
          </a:prstGeom>
          <a:noFill/>
          <a:ln>
            <a:noFill/>
          </a:ln>
        </p:spPr>
      </p:pic>
      <p:pic>
        <p:nvPicPr>
          <p:cNvPr id="357" name="Google Shape;357;p24"/>
          <p:cNvPicPr preferRelativeResize="0"/>
          <p:nvPr/>
        </p:nvPicPr>
        <p:blipFill>
          <a:blip r:embed="rId4">
            <a:alphaModFix/>
          </a:blip>
          <a:stretch>
            <a:fillRect/>
          </a:stretch>
        </p:blipFill>
        <p:spPr>
          <a:xfrm>
            <a:off x="5363250" y="-41039"/>
            <a:ext cx="3538434" cy="2653825"/>
          </a:xfrm>
          <a:prstGeom prst="rect">
            <a:avLst/>
          </a:prstGeom>
          <a:noFill/>
          <a:ln>
            <a:noFill/>
          </a:ln>
        </p:spPr>
      </p:pic>
      <p:pic>
        <p:nvPicPr>
          <p:cNvPr id="358" name="Google Shape;358;p24"/>
          <p:cNvPicPr preferRelativeResize="0"/>
          <p:nvPr/>
        </p:nvPicPr>
        <p:blipFill rotWithShape="1">
          <a:blip r:embed="rId5">
            <a:alphaModFix/>
          </a:blip>
          <a:srcRect b="0" l="6600" r="8890" t="0"/>
          <a:stretch/>
        </p:blipFill>
        <p:spPr>
          <a:xfrm>
            <a:off x="0" y="1448100"/>
            <a:ext cx="5363251" cy="3419876"/>
          </a:xfrm>
          <a:prstGeom prst="rect">
            <a:avLst/>
          </a:prstGeom>
          <a:noFill/>
          <a:ln>
            <a:noFill/>
          </a:ln>
        </p:spPr>
      </p:pic>
      <p:sp>
        <p:nvSpPr>
          <p:cNvPr id="359" name="Google Shape;359;p24"/>
          <p:cNvSpPr txBox="1"/>
          <p:nvPr/>
        </p:nvSpPr>
        <p:spPr>
          <a:xfrm>
            <a:off x="1249400" y="644868"/>
            <a:ext cx="3538500" cy="86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Nunito"/>
                <a:ea typeface="Nunito"/>
                <a:cs typeface="Nunito"/>
                <a:sym typeface="Nunito"/>
              </a:rPr>
              <a:t>Comparisons between Viriciti and VTA data sets</a:t>
            </a:r>
            <a:endParaRPr sz="2200">
              <a:latin typeface="Nunito"/>
              <a:ea typeface="Nunito"/>
              <a:cs typeface="Nunito"/>
              <a:sym typeface="Nuni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sp>
        <p:nvSpPr>
          <p:cNvPr id="364" name="Google Shape;364;p25"/>
          <p:cNvSpPr txBox="1"/>
          <p:nvPr>
            <p:ph type="title"/>
          </p:nvPr>
        </p:nvSpPr>
        <p:spPr>
          <a:xfrm>
            <a:off x="1114425" y="608300"/>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Our Solution - Simulation</a:t>
            </a:r>
            <a:endParaRPr/>
          </a:p>
        </p:txBody>
      </p:sp>
      <p:pic>
        <p:nvPicPr>
          <p:cNvPr id="365" name="Google Shape;365;p25"/>
          <p:cNvPicPr preferRelativeResize="0"/>
          <p:nvPr/>
        </p:nvPicPr>
        <p:blipFill rotWithShape="1">
          <a:blip r:embed="rId3">
            <a:alphaModFix/>
          </a:blip>
          <a:srcRect b="10274" l="14327" r="18282" t="13337"/>
          <a:stretch/>
        </p:blipFill>
        <p:spPr>
          <a:xfrm>
            <a:off x="226550" y="1394050"/>
            <a:ext cx="5245551" cy="2918725"/>
          </a:xfrm>
          <a:prstGeom prst="rect">
            <a:avLst/>
          </a:prstGeom>
          <a:noFill/>
          <a:ln>
            <a:noFill/>
          </a:ln>
        </p:spPr>
      </p:pic>
      <p:pic>
        <p:nvPicPr>
          <p:cNvPr id="366" name="Google Shape;366;p25"/>
          <p:cNvPicPr preferRelativeResize="0"/>
          <p:nvPr/>
        </p:nvPicPr>
        <p:blipFill>
          <a:blip r:embed="rId4">
            <a:alphaModFix/>
          </a:blip>
          <a:stretch>
            <a:fillRect/>
          </a:stretch>
        </p:blipFill>
        <p:spPr>
          <a:xfrm>
            <a:off x="5683900" y="608300"/>
            <a:ext cx="3359878" cy="4219525"/>
          </a:xfrm>
          <a:prstGeom prst="rect">
            <a:avLst/>
          </a:prstGeom>
          <a:noFill/>
          <a:ln>
            <a:noFill/>
          </a:ln>
        </p:spPr>
      </p:pic>
      <p:sp>
        <p:nvSpPr>
          <p:cNvPr id="367" name="Google Shape;367;p25"/>
          <p:cNvSpPr txBox="1"/>
          <p:nvPr/>
        </p:nvSpPr>
        <p:spPr>
          <a:xfrm>
            <a:off x="328600" y="4212225"/>
            <a:ext cx="47556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Note: This plot is funky (see y-axis). Part of the simulation path forward is fixing this bug. </a:t>
            </a:r>
            <a:endParaRPr>
              <a:latin typeface="Nunito"/>
              <a:ea typeface="Nunito"/>
              <a:cs typeface="Nunito"/>
              <a:sym typeface="Nuni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26"/>
          <p:cNvSpPr txBox="1"/>
          <p:nvPr>
            <p:ph type="title"/>
          </p:nvPr>
        </p:nvSpPr>
        <p:spPr>
          <a:xfrm>
            <a:off x="1137500" y="36612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Our Solution - Simulation</a:t>
            </a:r>
            <a:endParaRPr/>
          </a:p>
        </p:txBody>
      </p:sp>
      <p:pic>
        <p:nvPicPr>
          <p:cNvPr id="373" name="Google Shape;373;p26" title="Simulation_Demo.mp4">
            <a:hlinkClick r:id="rId3"/>
          </p:cNvPr>
          <p:cNvPicPr preferRelativeResize="0"/>
          <p:nvPr/>
        </p:nvPicPr>
        <p:blipFill>
          <a:blip r:embed="rId4">
            <a:alphaModFix/>
          </a:blip>
          <a:stretch>
            <a:fillRect/>
          </a:stretch>
        </p:blipFill>
        <p:spPr>
          <a:xfrm>
            <a:off x="1912488" y="1017725"/>
            <a:ext cx="5319025" cy="39892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sp>
        <p:nvSpPr>
          <p:cNvPr id="378" name="Google Shape;378;p27"/>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Accomplishments</a:t>
            </a:r>
            <a:endParaRPr/>
          </a:p>
        </p:txBody>
      </p:sp>
      <p:sp>
        <p:nvSpPr>
          <p:cNvPr id="379" name="Google Shape;379;p27"/>
          <p:cNvSpPr txBox="1"/>
          <p:nvPr>
            <p:ph idx="1" type="body"/>
          </p:nvPr>
        </p:nvSpPr>
        <p:spPr>
          <a:xfrm>
            <a:off x="1056750" y="1597875"/>
            <a:ext cx="7030500" cy="2541600"/>
          </a:xfrm>
          <a:prstGeom prst="rect">
            <a:avLst/>
          </a:prstGeom>
        </p:spPr>
        <p:txBody>
          <a:bodyPr anchorCtr="0" anchor="t" bIns="91425" lIns="91425" spcFirstLastPara="1" rIns="91425" wrap="square" tIns="91425">
            <a:normAutofit lnSpcReduction="10000"/>
          </a:bodyPr>
          <a:lstStyle/>
          <a:p>
            <a:pPr indent="-330200" lvl="0" marL="457200" rtl="0" algn="l">
              <a:spcBef>
                <a:spcPts val="0"/>
              </a:spcBef>
              <a:spcAft>
                <a:spcPts val="0"/>
              </a:spcAft>
              <a:buSzPts val="1600"/>
              <a:buChar char="●"/>
            </a:pPr>
            <a:r>
              <a:rPr lang="en" sz="1600"/>
              <a:t>Data Analysis: Was able to draw conclusions about relationships between variables and </a:t>
            </a:r>
            <a:r>
              <a:rPr lang="en" sz="1600"/>
              <a:t>between</a:t>
            </a:r>
            <a:r>
              <a:rPr lang="en" sz="1600"/>
              <a:t> the data sets</a:t>
            </a:r>
            <a:endParaRPr sz="1600"/>
          </a:p>
          <a:p>
            <a:pPr indent="-330200" lvl="0" marL="457200" rtl="0" algn="l">
              <a:spcBef>
                <a:spcPts val="0"/>
              </a:spcBef>
              <a:spcAft>
                <a:spcPts val="0"/>
              </a:spcAft>
              <a:buSzPts val="1600"/>
              <a:buChar char="●"/>
            </a:pPr>
            <a:r>
              <a:rPr lang="en" sz="1600"/>
              <a:t>Data Analysis: Had some success filtering out outliers</a:t>
            </a:r>
            <a:endParaRPr sz="1600"/>
          </a:p>
          <a:p>
            <a:pPr indent="-330200" lvl="0" marL="457200" rtl="0" algn="l">
              <a:spcBef>
                <a:spcPts val="0"/>
              </a:spcBef>
              <a:spcAft>
                <a:spcPts val="0"/>
              </a:spcAft>
              <a:buSzPts val="1600"/>
              <a:buChar char="●"/>
            </a:pPr>
            <a:r>
              <a:rPr lang="en" sz="1600"/>
              <a:t>Simulation: Created probability distributions to more accurately simulate miles driven and route duration</a:t>
            </a:r>
            <a:endParaRPr sz="1600"/>
          </a:p>
          <a:p>
            <a:pPr indent="-330200" lvl="0" marL="457200" rtl="0" algn="l">
              <a:spcBef>
                <a:spcPts val="0"/>
              </a:spcBef>
              <a:spcAft>
                <a:spcPts val="0"/>
              </a:spcAft>
              <a:buSzPts val="1600"/>
              <a:buChar char="●"/>
            </a:pPr>
            <a:r>
              <a:rPr lang="en" sz="1600"/>
              <a:t>Simulation: Adjusted time </a:t>
            </a:r>
            <a:r>
              <a:rPr lang="en" sz="1600"/>
              <a:t>formatting</a:t>
            </a:r>
            <a:r>
              <a:rPr lang="en" sz="1600"/>
              <a:t> and standard deviation for trip durations</a:t>
            </a:r>
            <a:endParaRPr sz="1600"/>
          </a:p>
          <a:p>
            <a:pPr indent="-330200" lvl="0" marL="457200" rtl="0" algn="l">
              <a:spcBef>
                <a:spcPts val="0"/>
              </a:spcBef>
              <a:spcAft>
                <a:spcPts val="0"/>
              </a:spcAft>
              <a:buSzPts val="1600"/>
              <a:buChar char="●"/>
            </a:pPr>
            <a:r>
              <a:rPr lang="en" sz="1600"/>
              <a:t>Simulation: Created an initial plot showing the difference between </a:t>
            </a:r>
            <a:r>
              <a:rPr lang="en" sz="1600"/>
              <a:t>estimated</a:t>
            </a:r>
            <a:r>
              <a:rPr lang="en" sz="1600"/>
              <a:t> arrival and actual arrival </a:t>
            </a:r>
            <a:endParaRPr sz="1600"/>
          </a:p>
        </p:txBody>
      </p:sp>
      <p:pic>
        <p:nvPicPr>
          <p:cNvPr id="380" name="Google Shape;380;p27"/>
          <p:cNvPicPr preferRelativeResize="0"/>
          <p:nvPr/>
        </p:nvPicPr>
        <p:blipFill>
          <a:blip r:embed="rId3">
            <a:alphaModFix/>
          </a:blip>
          <a:stretch>
            <a:fillRect/>
          </a:stretch>
        </p:blipFill>
        <p:spPr>
          <a:xfrm>
            <a:off x="7730100" y="392513"/>
            <a:ext cx="1131675" cy="14114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sp>
        <p:nvSpPr>
          <p:cNvPr id="385" name="Google Shape;385;p28"/>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Path Forward - Simulation</a:t>
            </a:r>
            <a:endParaRPr/>
          </a:p>
        </p:txBody>
      </p:sp>
      <p:sp>
        <p:nvSpPr>
          <p:cNvPr id="386" name="Google Shape;386;p28"/>
          <p:cNvSpPr txBox="1"/>
          <p:nvPr/>
        </p:nvSpPr>
        <p:spPr>
          <a:xfrm>
            <a:off x="496225" y="1290850"/>
            <a:ext cx="43152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None/>
            </a:pPr>
            <a:r>
              <a:rPr lang="en" sz="1800">
                <a:solidFill>
                  <a:srgbClr val="595959"/>
                </a:solidFill>
                <a:latin typeface="Nunito"/>
                <a:ea typeface="Nunito"/>
                <a:cs typeface="Nunito"/>
                <a:sym typeface="Nunito"/>
              </a:rPr>
              <a:t>Currently, we have charge and route distance. Route distance is based on the normal distribution for route distanced (50-150 miles)</a:t>
            </a:r>
            <a:endParaRPr sz="1800">
              <a:solidFill>
                <a:srgbClr val="595959"/>
              </a:solidFill>
              <a:latin typeface="Nunito"/>
              <a:ea typeface="Nunito"/>
              <a:cs typeface="Nunito"/>
              <a:sym typeface="Nunito"/>
            </a:endParaRPr>
          </a:p>
          <a:p>
            <a:pPr indent="0" lvl="0" marL="0" rtl="0" algn="l">
              <a:lnSpc>
                <a:spcPct val="115000"/>
              </a:lnSpc>
              <a:spcBef>
                <a:spcPts val="1200"/>
              </a:spcBef>
              <a:spcAft>
                <a:spcPts val="0"/>
              </a:spcAft>
              <a:buNone/>
            </a:pPr>
            <a:r>
              <a:rPr lang="en" sz="1800">
                <a:solidFill>
                  <a:srgbClr val="595959"/>
                </a:solidFill>
                <a:latin typeface="Nunito"/>
                <a:ea typeface="Nunito"/>
                <a:cs typeface="Nunito"/>
                <a:sym typeface="Nunito"/>
              </a:rPr>
              <a:t>Attributes to potentially add: </a:t>
            </a:r>
            <a:endParaRPr sz="1800">
              <a:solidFill>
                <a:srgbClr val="595959"/>
              </a:solidFill>
              <a:latin typeface="Nunito"/>
              <a:ea typeface="Nunito"/>
              <a:cs typeface="Nunito"/>
              <a:sym typeface="Nunito"/>
            </a:endParaRPr>
          </a:p>
          <a:p>
            <a:pPr indent="-342900" lvl="0" marL="457200" rtl="0" algn="l">
              <a:lnSpc>
                <a:spcPct val="115000"/>
              </a:lnSpc>
              <a:spcBef>
                <a:spcPts val="1200"/>
              </a:spcBef>
              <a:spcAft>
                <a:spcPts val="0"/>
              </a:spcAft>
              <a:buClr>
                <a:srgbClr val="595959"/>
              </a:buClr>
              <a:buSzPts val="1800"/>
              <a:buFont typeface="Nunito"/>
              <a:buChar char="●"/>
            </a:pPr>
            <a:r>
              <a:rPr lang="en" sz="1800">
                <a:solidFill>
                  <a:srgbClr val="595959"/>
                </a:solidFill>
                <a:latin typeface="Nunito"/>
                <a:ea typeface="Nunito"/>
                <a:cs typeface="Nunito"/>
                <a:sym typeface="Nunito"/>
              </a:rPr>
              <a:t>Driver</a:t>
            </a:r>
            <a:endParaRPr sz="1800">
              <a:solidFill>
                <a:srgbClr val="595959"/>
              </a:solidFill>
              <a:latin typeface="Nunito"/>
              <a:ea typeface="Nunito"/>
              <a:cs typeface="Nunito"/>
              <a:sym typeface="Nunito"/>
            </a:endParaRPr>
          </a:p>
          <a:p>
            <a:pPr indent="-342900" lvl="0" marL="457200" rtl="0" algn="l">
              <a:lnSpc>
                <a:spcPct val="115000"/>
              </a:lnSpc>
              <a:spcBef>
                <a:spcPts val="0"/>
              </a:spcBef>
              <a:spcAft>
                <a:spcPts val="0"/>
              </a:spcAft>
              <a:buClr>
                <a:srgbClr val="595959"/>
              </a:buClr>
              <a:buSzPts val="1800"/>
              <a:buFont typeface="Nunito"/>
              <a:buChar char="●"/>
            </a:pPr>
            <a:r>
              <a:rPr lang="en" sz="1800">
                <a:solidFill>
                  <a:srgbClr val="595959"/>
                </a:solidFill>
                <a:latin typeface="Nunito"/>
                <a:ea typeface="Nunito"/>
                <a:cs typeface="Nunito"/>
                <a:sym typeface="Nunito"/>
              </a:rPr>
              <a:t>Weather</a:t>
            </a:r>
            <a:endParaRPr sz="1800">
              <a:solidFill>
                <a:srgbClr val="595959"/>
              </a:solidFill>
              <a:latin typeface="Nunito"/>
              <a:ea typeface="Nunito"/>
              <a:cs typeface="Nunito"/>
              <a:sym typeface="Nunito"/>
            </a:endParaRPr>
          </a:p>
          <a:p>
            <a:pPr indent="-342900" lvl="0" marL="457200" rtl="0" algn="l">
              <a:lnSpc>
                <a:spcPct val="115000"/>
              </a:lnSpc>
              <a:spcBef>
                <a:spcPts val="0"/>
              </a:spcBef>
              <a:spcAft>
                <a:spcPts val="0"/>
              </a:spcAft>
              <a:buClr>
                <a:srgbClr val="595959"/>
              </a:buClr>
              <a:buSzPts val="1800"/>
              <a:buFont typeface="Nunito"/>
              <a:buChar char="●"/>
            </a:pPr>
            <a:r>
              <a:rPr lang="en" sz="1800">
                <a:solidFill>
                  <a:srgbClr val="595959"/>
                </a:solidFill>
                <a:latin typeface="Nunito"/>
                <a:ea typeface="Nunito"/>
                <a:cs typeface="Nunito"/>
                <a:sym typeface="Nunito"/>
              </a:rPr>
              <a:t>Scheduled departure/arrival times</a:t>
            </a:r>
            <a:endParaRPr sz="1800">
              <a:solidFill>
                <a:srgbClr val="595959"/>
              </a:solidFill>
              <a:latin typeface="Nunito"/>
              <a:ea typeface="Nunito"/>
              <a:cs typeface="Nunito"/>
              <a:sym typeface="Nunito"/>
            </a:endParaRPr>
          </a:p>
        </p:txBody>
      </p:sp>
      <p:pic>
        <p:nvPicPr>
          <p:cNvPr id="387" name="Google Shape;387;p28"/>
          <p:cNvPicPr preferRelativeResize="0"/>
          <p:nvPr/>
        </p:nvPicPr>
        <p:blipFill>
          <a:blip r:embed="rId3">
            <a:alphaModFix/>
          </a:blip>
          <a:stretch>
            <a:fillRect/>
          </a:stretch>
        </p:blipFill>
        <p:spPr>
          <a:xfrm>
            <a:off x="4859075" y="1390638"/>
            <a:ext cx="3876675" cy="1076325"/>
          </a:xfrm>
          <a:prstGeom prst="rect">
            <a:avLst/>
          </a:prstGeom>
          <a:noFill/>
          <a:ln>
            <a:noFill/>
          </a:ln>
        </p:spPr>
      </p:pic>
      <p:sp>
        <p:nvSpPr>
          <p:cNvPr id="388" name="Google Shape;388;p28"/>
          <p:cNvSpPr txBox="1"/>
          <p:nvPr/>
        </p:nvSpPr>
        <p:spPr>
          <a:xfrm>
            <a:off x="5339450" y="3047325"/>
            <a:ext cx="3265800" cy="129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rgbClr val="595959"/>
                </a:solidFill>
                <a:latin typeface="Nunito"/>
                <a:ea typeface="Nunito"/>
                <a:cs typeface="Nunito"/>
                <a:sym typeface="Nunito"/>
              </a:rPr>
              <a:t>Additionally, some of the times going from am to pm are printing incorrect values, so that will get debugged!</a:t>
            </a:r>
            <a:endParaRPr sz="1800">
              <a:solidFill>
                <a:srgbClr val="595959"/>
              </a:solidFill>
              <a:latin typeface="Nunito"/>
              <a:ea typeface="Nunito"/>
              <a:cs typeface="Nunito"/>
              <a:sym typeface="Nuni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2" name="Shape 392"/>
        <p:cNvGrpSpPr/>
        <p:nvPr/>
      </p:nvGrpSpPr>
      <p:grpSpPr>
        <a:xfrm>
          <a:off x="0" y="0"/>
          <a:ext cx="0" cy="0"/>
          <a:chOff x="0" y="0"/>
          <a:chExt cx="0" cy="0"/>
        </a:xfrm>
      </p:grpSpPr>
      <p:sp>
        <p:nvSpPr>
          <p:cNvPr id="393" name="Google Shape;393;p29"/>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Path Forward - Data Analysis</a:t>
            </a:r>
            <a:endParaRPr/>
          </a:p>
        </p:txBody>
      </p:sp>
      <p:sp>
        <p:nvSpPr>
          <p:cNvPr id="394" name="Google Shape;394;p29"/>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800"/>
              <a:t>The next steps for the data analysis will focus on </a:t>
            </a:r>
            <a:r>
              <a:rPr lang="en" sz="1800"/>
              <a:t>forecasting</a:t>
            </a:r>
            <a:r>
              <a:rPr lang="en" sz="1800"/>
              <a:t> and </a:t>
            </a:r>
            <a:r>
              <a:rPr lang="en" sz="1800"/>
              <a:t>supervised learning with the Python package scikit learn. This will allow us to predict the energy a bus will consume based on several other factors. </a:t>
            </a:r>
            <a:endParaRPr sz="1800"/>
          </a:p>
          <a:p>
            <a:pPr indent="0" lvl="0" marL="0" rtl="0" algn="l">
              <a:spcBef>
                <a:spcPts val="1200"/>
              </a:spcBef>
              <a:spcAft>
                <a:spcPts val="1200"/>
              </a:spcAft>
              <a:buNone/>
            </a:pPr>
            <a:r>
              <a:rPr lang="en" sz="1800"/>
              <a:t>Other potential next steps include integrating the data with external data such as weather and combining the Viriciti and VTA datasets.</a:t>
            </a:r>
            <a:endParaRPr sz="18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8" name="Shape 398"/>
        <p:cNvGrpSpPr/>
        <p:nvPr/>
      </p:nvGrpSpPr>
      <p:grpSpPr>
        <a:xfrm>
          <a:off x="0" y="0"/>
          <a:ext cx="0" cy="0"/>
          <a:chOff x="0" y="0"/>
          <a:chExt cx="0" cy="0"/>
        </a:xfrm>
      </p:grpSpPr>
      <p:sp>
        <p:nvSpPr>
          <p:cNvPr id="399" name="Google Shape;399;p30"/>
          <p:cNvSpPr txBox="1"/>
          <p:nvPr>
            <p:ph type="title"/>
          </p:nvPr>
        </p:nvSpPr>
        <p:spPr>
          <a:xfrm>
            <a:off x="1303800" y="598575"/>
            <a:ext cx="7030500" cy="999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Path Forward - Simulation &amp; Data Analysis</a:t>
            </a:r>
            <a:endParaRPr/>
          </a:p>
        </p:txBody>
      </p:sp>
      <p:sp>
        <p:nvSpPr>
          <p:cNvPr id="400" name="Google Shape;400;p30"/>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800"/>
              <a:t>The ultimate goal for the simulation is to integrate it with the data analysis portion of the project. This will make a well-informed simulation that accurately reflects the true conditions VTA buses endure!</a:t>
            </a:r>
            <a:endParaRPr sz="18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4" name="Shape 404"/>
        <p:cNvGrpSpPr/>
        <p:nvPr/>
      </p:nvGrpSpPr>
      <p:grpSpPr>
        <a:xfrm>
          <a:off x="0" y="0"/>
          <a:ext cx="0" cy="0"/>
          <a:chOff x="0" y="0"/>
          <a:chExt cx="0" cy="0"/>
        </a:xfrm>
      </p:grpSpPr>
      <p:sp>
        <p:nvSpPr>
          <p:cNvPr id="405" name="Google Shape;405;p31"/>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Set Backs</a:t>
            </a:r>
            <a:endParaRPr/>
          </a:p>
        </p:txBody>
      </p:sp>
      <p:sp>
        <p:nvSpPr>
          <p:cNvPr id="406" name="Google Shape;406;p31"/>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Char char="●"/>
            </a:pPr>
            <a:r>
              <a:rPr lang="en" sz="1500"/>
              <a:t>A lot of learning (numpy, matplotlib, etc.)</a:t>
            </a:r>
            <a:endParaRPr sz="1500"/>
          </a:p>
          <a:p>
            <a:pPr indent="-323850" lvl="0" marL="457200" rtl="0" algn="l">
              <a:spcBef>
                <a:spcPts val="0"/>
              </a:spcBef>
              <a:spcAft>
                <a:spcPts val="0"/>
              </a:spcAft>
              <a:buSzPts val="1500"/>
              <a:buChar char="●"/>
            </a:pPr>
            <a:r>
              <a:rPr lang="en" sz="1500"/>
              <a:t>Outliers and inaccurate data</a:t>
            </a:r>
            <a:endParaRPr sz="1500"/>
          </a:p>
          <a:p>
            <a:pPr indent="-323850" lvl="0" marL="457200" rtl="0" algn="l">
              <a:spcBef>
                <a:spcPts val="0"/>
              </a:spcBef>
              <a:spcAft>
                <a:spcPts val="0"/>
              </a:spcAft>
              <a:buSzPts val="1500"/>
              <a:buChar char="●"/>
            </a:pPr>
            <a:r>
              <a:rPr lang="en" sz="1500"/>
              <a:t>Limited working experience in python</a:t>
            </a:r>
            <a:endParaRPr sz="1500"/>
          </a:p>
          <a:p>
            <a:pPr indent="-323850" lvl="0" marL="457200" rtl="0" algn="l">
              <a:spcBef>
                <a:spcPts val="0"/>
              </a:spcBef>
              <a:spcAft>
                <a:spcPts val="0"/>
              </a:spcAft>
              <a:buSzPts val="1500"/>
              <a:buChar char="●"/>
            </a:pPr>
            <a:r>
              <a:rPr lang="en" sz="1500"/>
              <a:t>Making sure visuals are representing data accurately and clearly</a:t>
            </a:r>
            <a:endParaRPr sz="15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1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Ryanne Cox</a:t>
            </a:r>
            <a:endParaRPr/>
          </a:p>
        </p:txBody>
      </p:sp>
      <p:sp>
        <p:nvSpPr>
          <p:cNvPr id="284" name="Google Shape;284;p14"/>
          <p:cNvSpPr txBox="1"/>
          <p:nvPr>
            <p:ph idx="1" type="body"/>
          </p:nvPr>
        </p:nvSpPr>
        <p:spPr>
          <a:xfrm>
            <a:off x="0" y="1836975"/>
            <a:ext cx="7030500" cy="25416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sz="1600"/>
              <a:t>Junior CSE Major</a:t>
            </a:r>
            <a:endParaRPr sz="1600"/>
          </a:p>
          <a:p>
            <a:pPr indent="-330200" lvl="0" marL="457200" rtl="0" algn="l">
              <a:spcBef>
                <a:spcPts val="0"/>
              </a:spcBef>
              <a:spcAft>
                <a:spcPts val="0"/>
              </a:spcAft>
              <a:buSzPts val="1600"/>
              <a:buChar char="●"/>
            </a:pPr>
            <a:r>
              <a:rPr lang="en" sz="1600"/>
              <a:t>From Gorham, ME</a:t>
            </a:r>
            <a:endParaRPr sz="1600"/>
          </a:p>
          <a:p>
            <a:pPr indent="-330200" lvl="0" marL="457200" rtl="0" algn="l">
              <a:spcBef>
                <a:spcPts val="0"/>
              </a:spcBef>
              <a:spcAft>
                <a:spcPts val="0"/>
              </a:spcAft>
              <a:buSzPts val="1600"/>
              <a:buChar char="●"/>
            </a:pPr>
            <a:r>
              <a:rPr lang="en" sz="1600"/>
              <a:t>For this project, Ryanne is working on the simulation</a:t>
            </a:r>
            <a:endParaRPr sz="1600"/>
          </a:p>
        </p:txBody>
      </p:sp>
      <p:pic>
        <p:nvPicPr>
          <p:cNvPr id="285" name="Google Shape;285;p14"/>
          <p:cNvPicPr preferRelativeResize="0"/>
          <p:nvPr/>
        </p:nvPicPr>
        <p:blipFill>
          <a:blip r:embed="rId3">
            <a:alphaModFix/>
          </a:blip>
          <a:stretch>
            <a:fillRect/>
          </a:stretch>
        </p:blipFill>
        <p:spPr>
          <a:xfrm>
            <a:off x="5615675" y="1025975"/>
            <a:ext cx="3091550" cy="30915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1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Matt Culbertson</a:t>
            </a:r>
            <a:endParaRPr/>
          </a:p>
        </p:txBody>
      </p:sp>
      <p:sp>
        <p:nvSpPr>
          <p:cNvPr id="291" name="Google Shape;291;p15"/>
          <p:cNvSpPr txBox="1"/>
          <p:nvPr>
            <p:ph idx="1" type="body"/>
          </p:nvPr>
        </p:nvSpPr>
        <p:spPr>
          <a:xfrm>
            <a:off x="-5397" y="1837628"/>
            <a:ext cx="7030500" cy="25416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sz="1600"/>
              <a:t>Sophomore CSE Major</a:t>
            </a:r>
            <a:endParaRPr sz="1600"/>
          </a:p>
          <a:p>
            <a:pPr indent="-330200" lvl="0" marL="457200" rtl="0" algn="l">
              <a:spcBef>
                <a:spcPts val="0"/>
              </a:spcBef>
              <a:spcAft>
                <a:spcPts val="0"/>
              </a:spcAft>
              <a:buSzPts val="1600"/>
              <a:buChar char="●"/>
            </a:pPr>
            <a:r>
              <a:rPr lang="en" sz="1600"/>
              <a:t>From Normal, IL</a:t>
            </a:r>
            <a:endParaRPr sz="1600"/>
          </a:p>
          <a:p>
            <a:pPr indent="-330200" lvl="0" marL="457200" rtl="0" algn="l">
              <a:spcBef>
                <a:spcPts val="0"/>
              </a:spcBef>
              <a:spcAft>
                <a:spcPts val="0"/>
              </a:spcAft>
              <a:buSzPts val="1600"/>
              <a:buChar char="●"/>
            </a:pPr>
            <a:r>
              <a:rPr lang="en" sz="1600"/>
              <a:t>For this project, Matt is working on analyzing the data</a:t>
            </a:r>
            <a:endParaRPr sz="1600"/>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292" name="Google Shape;292;p15"/>
          <p:cNvPicPr preferRelativeResize="0"/>
          <p:nvPr/>
        </p:nvPicPr>
        <p:blipFill rotWithShape="1">
          <a:blip r:embed="rId3">
            <a:alphaModFix/>
          </a:blip>
          <a:srcRect b="0" l="0" r="0" t="15540"/>
          <a:stretch/>
        </p:blipFill>
        <p:spPr>
          <a:xfrm>
            <a:off x="6344100" y="670300"/>
            <a:ext cx="2496799" cy="309157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1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Aarushi Singh</a:t>
            </a:r>
            <a:endParaRPr/>
          </a:p>
        </p:txBody>
      </p:sp>
      <p:sp>
        <p:nvSpPr>
          <p:cNvPr id="298" name="Google Shape;298;p16"/>
          <p:cNvSpPr txBox="1"/>
          <p:nvPr>
            <p:ph idx="1" type="body"/>
          </p:nvPr>
        </p:nvSpPr>
        <p:spPr>
          <a:xfrm>
            <a:off x="10531" y="1843310"/>
            <a:ext cx="6459300" cy="25416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sz="1600"/>
              <a:t>Sophomore</a:t>
            </a:r>
            <a:r>
              <a:rPr lang="en" sz="1600"/>
              <a:t> </a:t>
            </a:r>
            <a:r>
              <a:rPr lang="en" sz="1600"/>
              <a:t>CSB Major</a:t>
            </a:r>
            <a:endParaRPr sz="1600"/>
          </a:p>
          <a:p>
            <a:pPr indent="-330200" lvl="0" marL="457200" rtl="0" algn="l">
              <a:spcBef>
                <a:spcPts val="0"/>
              </a:spcBef>
              <a:spcAft>
                <a:spcPts val="0"/>
              </a:spcAft>
              <a:buSzPts val="1600"/>
              <a:buChar char="●"/>
            </a:pPr>
            <a:r>
              <a:rPr lang="en" sz="1600"/>
              <a:t>From Warrington, PA</a:t>
            </a:r>
            <a:endParaRPr sz="1600"/>
          </a:p>
          <a:p>
            <a:pPr indent="-330200" lvl="0" marL="457200" rtl="0" algn="l">
              <a:spcBef>
                <a:spcPts val="0"/>
              </a:spcBef>
              <a:spcAft>
                <a:spcPts val="0"/>
              </a:spcAft>
              <a:buSzPts val="1600"/>
              <a:buChar char="●"/>
            </a:pPr>
            <a:r>
              <a:rPr lang="en" sz="1600"/>
              <a:t>For this project, Aarushi is working on analyzing the data</a:t>
            </a:r>
            <a:endParaRPr sz="1600"/>
          </a:p>
          <a:p>
            <a:pPr indent="0" lvl="0" marL="0" rtl="0" algn="l">
              <a:spcBef>
                <a:spcPts val="1200"/>
              </a:spcBef>
              <a:spcAft>
                <a:spcPts val="1200"/>
              </a:spcAft>
              <a:buNone/>
            </a:pPr>
            <a:r>
              <a:t/>
            </a:r>
            <a:endParaRPr/>
          </a:p>
        </p:txBody>
      </p:sp>
      <p:pic>
        <p:nvPicPr>
          <p:cNvPr id="299" name="Google Shape;299;p16"/>
          <p:cNvPicPr preferRelativeResize="0"/>
          <p:nvPr/>
        </p:nvPicPr>
        <p:blipFill>
          <a:blip r:embed="rId3">
            <a:alphaModFix/>
          </a:blip>
          <a:stretch>
            <a:fillRect/>
          </a:stretch>
        </p:blipFill>
        <p:spPr>
          <a:xfrm>
            <a:off x="6535325" y="1316738"/>
            <a:ext cx="2014950" cy="2510037"/>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17"/>
          <p:cNvSpPr txBox="1"/>
          <p:nvPr>
            <p:ph type="title"/>
          </p:nvPr>
        </p:nvSpPr>
        <p:spPr>
          <a:xfrm>
            <a:off x="1303800" y="598575"/>
            <a:ext cx="7030500" cy="999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Project Overview</a:t>
            </a:r>
            <a:endParaRPr/>
          </a:p>
          <a:p>
            <a:pPr indent="0" lvl="0" marL="0" rtl="0" algn="l">
              <a:spcBef>
                <a:spcPts val="0"/>
              </a:spcBef>
              <a:spcAft>
                <a:spcPts val="0"/>
              </a:spcAft>
              <a:buNone/>
            </a:pPr>
            <a:r>
              <a:t/>
            </a:r>
            <a:endParaRPr/>
          </a:p>
        </p:txBody>
      </p:sp>
      <p:sp>
        <p:nvSpPr>
          <p:cNvPr id="305" name="Google Shape;305;p17"/>
          <p:cNvSpPr txBox="1"/>
          <p:nvPr>
            <p:ph idx="1" type="body"/>
          </p:nvPr>
        </p:nvSpPr>
        <p:spPr>
          <a:xfrm>
            <a:off x="436325" y="1679525"/>
            <a:ext cx="7260600" cy="3344400"/>
          </a:xfrm>
          <a:prstGeom prst="rect">
            <a:avLst/>
          </a:prstGeom>
        </p:spPr>
        <p:txBody>
          <a:bodyPr anchorCtr="0" anchor="t" bIns="91425" lIns="91425" spcFirstLastPara="1" rIns="91425" wrap="square" tIns="91425">
            <a:normAutofit/>
          </a:bodyPr>
          <a:lstStyle/>
          <a:p>
            <a:pPr indent="-339725" lvl="0" marL="457200" rtl="0" algn="l">
              <a:lnSpc>
                <a:spcPct val="150000"/>
              </a:lnSpc>
              <a:spcBef>
                <a:spcPts val="0"/>
              </a:spcBef>
              <a:spcAft>
                <a:spcPts val="0"/>
              </a:spcAft>
              <a:buClr>
                <a:srgbClr val="000000"/>
              </a:buClr>
              <a:buSzPts val="1750"/>
              <a:buChar char="●"/>
            </a:pPr>
            <a:r>
              <a:rPr lang="en" sz="1750">
                <a:solidFill>
                  <a:srgbClr val="000000"/>
                </a:solidFill>
              </a:rPr>
              <a:t>State of California </a:t>
            </a:r>
            <a:r>
              <a:rPr lang="en" sz="1750">
                <a:solidFill>
                  <a:srgbClr val="000000"/>
                </a:solidFill>
              </a:rPr>
              <a:t>mandate</a:t>
            </a:r>
            <a:r>
              <a:rPr lang="en" sz="1750">
                <a:solidFill>
                  <a:srgbClr val="000000"/>
                </a:solidFill>
              </a:rPr>
              <a:t> for zero-</a:t>
            </a:r>
            <a:r>
              <a:rPr lang="en" sz="1750">
                <a:solidFill>
                  <a:srgbClr val="000000"/>
                </a:solidFill>
              </a:rPr>
              <a:t>emissions</a:t>
            </a:r>
            <a:r>
              <a:rPr lang="en" sz="1750">
                <a:solidFill>
                  <a:srgbClr val="000000"/>
                </a:solidFill>
              </a:rPr>
              <a:t> public transportation bus fleets by 2040</a:t>
            </a:r>
            <a:endParaRPr sz="1750">
              <a:solidFill>
                <a:srgbClr val="000000"/>
              </a:solidFill>
            </a:endParaRPr>
          </a:p>
          <a:p>
            <a:pPr indent="-339725" lvl="0" marL="457200" rtl="0" algn="l">
              <a:lnSpc>
                <a:spcPct val="150000"/>
              </a:lnSpc>
              <a:spcBef>
                <a:spcPts val="0"/>
              </a:spcBef>
              <a:spcAft>
                <a:spcPts val="0"/>
              </a:spcAft>
              <a:buClr>
                <a:srgbClr val="000000"/>
              </a:buClr>
              <a:buSzPts val="1750"/>
              <a:buChar char="●"/>
            </a:pPr>
            <a:r>
              <a:rPr lang="en" sz="1750">
                <a:solidFill>
                  <a:srgbClr val="000000"/>
                </a:solidFill>
              </a:rPr>
              <a:t>The Valley Transit Authority (VTA) in Santa Clara has purchased ten electric buses</a:t>
            </a:r>
            <a:endParaRPr sz="1750">
              <a:solidFill>
                <a:srgbClr val="000000"/>
              </a:solidFill>
            </a:endParaRPr>
          </a:p>
          <a:p>
            <a:pPr indent="-339725" lvl="0" marL="457200" rtl="0" algn="l">
              <a:lnSpc>
                <a:spcPct val="150000"/>
              </a:lnSpc>
              <a:spcBef>
                <a:spcPts val="0"/>
              </a:spcBef>
              <a:spcAft>
                <a:spcPts val="0"/>
              </a:spcAft>
              <a:buClr>
                <a:srgbClr val="000000"/>
              </a:buClr>
              <a:buSzPts val="1750"/>
              <a:buChar char="●"/>
            </a:pPr>
            <a:r>
              <a:rPr lang="en" sz="1750">
                <a:solidFill>
                  <a:srgbClr val="000000"/>
                </a:solidFill>
              </a:rPr>
              <a:t>Team of faculty and </a:t>
            </a:r>
            <a:r>
              <a:rPr lang="en" sz="1750">
                <a:solidFill>
                  <a:srgbClr val="000000"/>
                </a:solidFill>
              </a:rPr>
              <a:t>students</a:t>
            </a:r>
            <a:r>
              <a:rPr lang="en" sz="1750">
                <a:solidFill>
                  <a:srgbClr val="000000"/>
                </a:solidFill>
              </a:rPr>
              <a:t> looking to </a:t>
            </a:r>
            <a:r>
              <a:rPr lang="en" sz="1750">
                <a:solidFill>
                  <a:srgbClr val="000000"/>
                </a:solidFill>
              </a:rPr>
              <a:t>optimize</a:t>
            </a:r>
            <a:r>
              <a:rPr lang="en" sz="1750">
                <a:solidFill>
                  <a:srgbClr val="000000"/>
                </a:solidFill>
              </a:rPr>
              <a:t> electric buses</a:t>
            </a:r>
            <a:endParaRPr sz="1750">
              <a:solidFill>
                <a:srgbClr val="000000"/>
              </a:solidFill>
            </a:endParaRPr>
          </a:p>
          <a:p>
            <a:pPr indent="-339725" lvl="1" marL="1371600" rtl="0" algn="l">
              <a:lnSpc>
                <a:spcPct val="150000"/>
              </a:lnSpc>
              <a:spcBef>
                <a:spcPts val="0"/>
              </a:spcBef>
              <a:spcAft>
                <a:spcPts val="0"/>
              </a:spcAft>
              <a:buClr>
                <a:srgbClr val="000000"/>
              </a:buClr>
              <a:buSzPts val="1750"/>
              <a:buChar char="○"/>
            </a:pPr>
            <a:r>
              <a:rPr lang="en" sz="1750">
                <a:solidFill>
                  <a:srgbClr val="000000"/>
                </a:solidFill>
              </a:rPr>
              <a:t>Data analysis</a:t>
            </a:r>
            <a:endParaRPr sz="1750">
              <a:solidFill>
                <a:srgbClr val="000000"/>
              </a:solidFill>
            </a:endParaRPr>
          </a:p>
          <a:p>
            <a:pPr indent="-339725" lvl="1" marL="1371600" rtl="0" algn="l">
              <a:lnSpc>
                <a:spcPct val="150000"/>
              </a:lnSpc>
              <a:spcBef>
                <a:spcPts val="0"/>
              </a:spcBef>
              <a:spcAft>
                <a:spcPts val="0"/>
              </a:spcAft>
              <a:buClr>
                <a:srgbClr val="000000"/>
              </a:buClr>
              <a:buSzPts val="1750"/>
              <a:buChar char="○"/>
            </a:pPr>
            <a:r>
              <a:rPr lang="en" sz="1750">
                <a:solidFill>
                  <a:srgbClr val="000000"/>
                </a:solidFill>
              </a:rPr>
              <a:t>Simulation/</a:t>
            </a:r>
            <a:r>
              <a:rPr lang="en" sz="1750">
                <a:solidFill>
                  <a:srgbClr val="000000"/>
                </a:solidFill>
              </a:rPr>
              <a:t>modeling</a:t>
            </a:r>
            <a:endParaRPr sz="1750">
              <a:solidFill>
                <a:srgbClr val="000000"/>
              </a:solidFill>
            </a:endParaRPr>
          </a:p>
          <a:p>
            <a:pPr indent="-339725" lvl="0" marL="457200" rtl="0" algn="l">
              <a:lnSpc>
                <a:spcPct val="150000"/>
              </a:lnSpc>
              <a:spcBef>
                <a:spcPts val="0"/>
              </a:spcBef>
              <a:spcAft>
                <a:spcPts val="0"/>
              </a:spcAft>
              <a:buClr>
                <a:srgbClr val="000000"/>
              </a:buClr>
              <a:buSzPts val="1750"/>
              <a:buChar char="●"/>
            </a:pPr>
            <a:r>
              <a:rPr lang="en" sz="1750">
                <a:solidFill>
                  <a:srgbClr val="000000"/>
                </a:solidFill>
              </a:rPr>
              <a:t>Continuing capstone project</a:t>
            </a:r>
            <a:endParaRPr sz="1750">
              <a:solidFill>
                <a:srgbClr val="00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18"/>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Project Overview</a:t>
            </a:r>
            <a:endParaRPr/>
          </a:p>
        </p:txBody>
      </p:sp>
      <p:pic>
        <p:nvPicPr>
          <p:cNvPr id="311" name="Google Shape;311;p18"/>
          <p:cNvPicPr preferRelativeResize="0"/>
          <p:nvPr/>
        </p:nvPicPr>
        <p:blipFill>
          <a:blip r:embed="rId3">
            <a:alphaModFix/>
          </a:blip>
          <a:stretch>
            <a:fillRect/>
          </a:stretch>
        </p:blipFill>
        <p:spPr>
          <a:xfrm>
            <a:off x="1303800" y="1363450"/>
            <a:ext cx="6983250" cy="2841850"/>
          </a:xfrm>
          <a:prstGeom prst="rect">
            <a:avLst/>
          </a:prstGeom>
          <a:noFill/>
          <a:ln>
            <a:noFill/>
          </a:ln>
        </p:spPr>
      </p:pic>
      <p:sp>
        <p:nvSpPr>
          <p:cNvPr id="312" name="Google Shape;312;p18"/>
          <p:cNvSpPr txBox="1"/>
          <p:nvPr/>
        </p:nvSpPr>
        <p:spPr>
          <a:xfrm>
            <a:off x="747050" y="4384250"/>
            <a:ext cx="87357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Photo: Prof. Kishore (far right) in California at the VTA source: https://alumni.lehigh.edu/news-blog/battery-powered-buses</a:t>
            </a:r>
            <a:endParaRPr>
              <a:latin typeface="Nunito"/>
              <a:ea typeface="Nunito"/>
              <a:cs typeface="Nunito"/>
              <a:sym typeface="Nuni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19"/>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Business Value/Motivation</a:t>
            </a:r>
            <a:endParaRPr/>
          </a:p>
        </p:txBody>
      </p:sp>
      <p:sp>
        <p:nvSpPr>
          <p:cNvPr id="318" name="Google Shape;318;p19"/>
          <p:cNvSpPr txBox="1"/>
          <p:nvPr>
            <p:ph idx="1" type="body"/>
          </p:nvPr>
        </p:nvSpPr>
        <p:spPr>
          <a:xfrm>
            <a:off x="565250" y="1557475"/>
            <a:ext cx="7373400" cy="3426300"/>
          </a:xfrm>
          <a:prstGeom prst="rect">
            <a:avLst/>
          </a:prstGeom>
        </p:spPr>
        <p:txBody>
          <a:bodyPr anchorCtr="0" anchor="t" bIns="91425" lIns="91425" spcFirstLastPara="1" rIns="91425" wrap="square" tIns="91425">
            <a:normAutofit/>
          </a:bodyPr>
          <a:lstStyle/>
          <a:p>
            <a:pPr indent="-339725" lvl="0" marL="457200" rtl="0" algn="l">
              <a:spcBef>
                <a:spcPts val="0"/>
              </a:spcBef>
              <a:spcAft>
                <a:spcPts val="0"/>
              </a:spcAft>
              <a:buClr>
                <a:srgbClr val="000000"/>
              </a:buClr>
              <a:buSzPts val="1750"/>
              <a:buFont typeface="Arial"/>
              <a:buChar char="●"/>
            </a:pPr>
            <a:r>
              <a:rPr lang="en" sz="1750">
                <a:solidFill>
                  <a:srgbClr val="000000"/>
                </a:solidFill>
                <a:latin typeface="Arial"/>
                <a:ea typeface="Arial"/>
                <a:cs typeface="Arial"/>
                <a:sym typeface="Arial"/>
              </a:rPr>
              <a:t>VTA are testing with ten electric busses</a:t>
            </a:r>
            <a:endParaRPr sz="1750">
              <a:solidFill>
                <a:srgbClr val="000000"/>
              </a:solidFill>
              <a:latin typeface="Arial"/>
              <a:ea typeface="Arial"/>
              <a:cs typeface="Arial"/>
              <a:sym typeface="Arial"/>
            </a:endParaRPr>
          </a:p>
          <a:p>
            <a:pPr indent="-339725" lvl="0" marL="457200" rtl="0" algn="l">
              <a:spcBef>
                <a:spcPts val="0"/>
              </a:spcBef>
              <a:spcAft>
                <a:spcPts val="0"/>
              </a:spcAft>
              <a:buClr>
                <a:srgbClr val="000000"/>
              </a:buClr>
              <a:buSzPts val="1750"/>
              <a:buFont typeface="Arial"/>
              <a:buChar char="●"/>
            </a:pPr>
            <a:r>
              <a:rPr lang="en" sz="1750">
                <a:solidFill>
                  <a:srgbClr val="000000"/>
                </a:solidFill>
                <a:latin typeface="Arial"/>
                <a:ea typeface="Arial"/>
                <a:cs typeface="Arial"/>
                <a:sym typeface="Arial"/>
              </a:rPr>
              <a:t>Goal: charge the buses when electricity is cheapest while still meeting the community's needs </a:t>
            </a:r>
            <a:endParaRPr sz="1750">
              <a:solidFill>
                <a:srgbClr val="000000"/>
              </a:solidFill>
              <a:latin typeface="Arial"/>
              <a:ea typeface="Arial"/>
              <a:cs typeface="Arial"/>
              <a:sym typeface="Arial"/>
            </a:endParaRPr>
          </a:p>
          <a:p>
            <a:pPr indent="-339725" lvl="0" marL="457200" rtl="0" algn="l">
              <a:spcBef>
                <a:spcPts val="0"/>
              </a:spcBef>
              <a:spcAft>
                <a:spcPts val="0"/>
              </a:spcAft>
              <a:buClr>
                <a:srgbClr val="000000"/>
              </a:buClr>
              <a:buSzPts val="1750"/>
              <a:buFont typeface="Arial"/>
              <a:buChar char="●"/>
            </a:pPr>
            <a:r>
              <a:rPr lang="en" sz="1750">
                <a:solidFill>
                  <a:srgbClr val="000000"/>
                </a:solidFill>
                <a:latin typeface="Arial"/>
                <a:ea typeface="Arial"/>
                <a:cs typeface="Arial"/>
                <a:sym typeface="Arial"/>
              </a:rPr>
              <a:t>S</a:t>
            </a:r>
            <a:r>
              <a:rPr lang="en" sz="1750">
                <a:solidFill>
                  <a:srgbClr val="000000"/>
                </a:solidFill>
                <a:latin typeface="Arial"/>
                <a:ea typeface="Arial"/>
                <a:cs typeface="Arial"/>
                <a:sym typeface="Arial"/>
              </a:rPr>
              <a:t>trategy:</a:t>
            </a:r>
            <a:endParaRPr sz="1750">
              <a:solidFill>
                <a:srgbClr val="000000"/>
              </a:solidFill>
              <a:latin typeface="Arial"/>
              <a:ea typeface="Arial"/>
              <a:cs typeface="Arial"/>
              <a:sym typeface="Arial"/>
            </a:endParaRPr>
          </a:p>
          <a:p>
            <a:pPr indent="-339725" lvl="1" marL="914400" rtl="0" algn="l">
              <a:spcBef>
                <a:spcPts val="0"/>
              </a:spcBef>
              <a:spcAft>
                <a:spcPts val="0"/>
              </a:spcAft>
              <a:buClr>
                <a:srgbClr val="000000"/>
              </a:buClr>
              <a:buSzPts val="1750"/>
              <a:buFont typeface="Arial"/>
              <a:buChar char="○"/>
            </a:pPr>
            <a:r>
              <a:rPr lang="en" sz="1750">
                <a:solidFill>
                  <a:srgbClr val="000000"/>
                </a:solidFill>
                <a:latin typeface="Arial"/>
                <a:ea typeface="Arial"/>
                <a:cs typeface="Arial"/>
                <a:sym typeface="Arial"/>
              </a:rPr>
              <a:t>track and forecast how much energy buses are using </a:t>
            </a:r>
            <a:endParaRPr sz="1750">
              <a:solidFill>
                <a:srgbClr val="000000"/>
              </a:solidFill>
              <a:latin typeface="Arial"/>
              <a:ea typeface="Arial"/>
              <a:cs typeface="Arial"/>
              <a:sym typeface="Arial"/>
            </a:endParaRPr>
          </a:p>
          <a:p>
            <a:pPr indent="-339725" lvl="1" marL="914400" rtl="0" algn="l">
              <a:spcBef>
                <a:spcPts val="0"/>
              </a:spcBef>
              <a:spcAft>
                <a:spcPts val="0"/>
              </a:spcAft>
              <a:buClr>
                <a:srgbClr val="000000"/>
              </a:buClr>
              <a:buSzPts val="1750"/>
              <a:buFont typeface="Arial"/>
              <a:buChar char="○"/>
            </a:pPr>
            <a:r>
              <a:rPr lang="en" sz="1750">
                <a:solidFill>
                  <a:srgbClr val="000000"/>
                </a:solidFill>
                <a:latin typeface="Arial"/>
                <a:ea typeface="Arial"/>
                <a:cs typeface="Arial"/>
                <a:sym typeface="Arial"/>
              </a:rPr>
              <a:t>create a simulation of the bus route involving the charging station</a:t>
            </a:r>
            <a:endParaRPr sz="1750">
              <a:solidFill>
                <a:srgbClr val="000000"/>
              </a:solidFill>
              <a:latin typeface="Arial"/>
              <a:ea typeface="Arial"/>
              <a:cs typeface="Arial"/>
              <a:sym typeface="Arial"/>
            </a:endParaRPr>
          </a:p>
          <a:p>
            <a:pPr indent="-339725" lvl="0" marL="457200" rtl="0" algn="l">
              <a:spcBef>
                <a:spcPts val="0"/>
              </a:spcBef>
              <a:spcAft>
                <a:spcPts val="0"/>
              </a:spcAft>
              <a:buClr>
                <a:srgbClr val="000000"/>
              </a:buClr>
              <a:buSzPts val="1750"/>
              <a:buFont typeface="Arial"/>
              <a:buChar char="●"/>
            </a:pPr>
            <a:r>
              <a:rPr lang="en" sz="1750">
                <a:solidFill>
                  <a:srgbClr val="000000"/>
                </a:solidFill>
                <a:latin typeface="Arial"/>
                <a:ea typeface="Arial"/>
                <a:cs typeface="Arial"/>
                <a:sym typeface="Arial"/>
              </a:rPr>
              <a:t>The end goal for the VTA is to minimize energy and cost wastes.</a:t>
            </a:r>
            <a:endParaRPr sz="1750">
              <a:solidFill>
                <a:srgbClr val="000000"/>
              </a:solidFill>
              <a:latin typeface="Arial"/>
              <a:ea typeface="Arial"/>
              <a:cs typeface="Arial"/>
              <a:sym typeface="Arial"/>
            </a:endParaRPr>
          </a:p>
          <a:p>
            <a:pPr indent="0" lvl="0" marL="0" rtl="0" algn="l">
              <a:spcBef>
                <a:spcPts val="1200"/>
              </a:spcBef>
              <a:spcAft>
                <a:spcPts val="1200"/>
              </a:spcAft>
              <a:buNone/>
            </a:pPr>
            <a:r>
              <a:t/>
            </a:r>
            <a:endParaRPr sz="1400">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20"/>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Project Management</a:t>
            </a:r>
            <a:endParaRPr/>
          </a:p>
        </p:txBody>
      </p:sp>
      <p:sp>
        <p:nvSpPr>
          <p:cNvPr id="324" name="Google Shape;324;p20"/>
          <p:cNvSpPr txBox="1"/>
          <p:nvPr>
            <p:ph idx="1" type="body"/>
          </p:nvPr>
        </p:nvSpPr>
        <p:spPr>
          <a:xfrm>
            <a:off x="140700" y="1483075"/>
            <a:ext cx="4636200" cy="3367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700"/>
              <a:t>Two halves for one whole :</a:t>
            </a:r>
            <a:endParaRPr sz="1700"/>
          </a:p>
          <a:p>
            <a:pPr indent="-336550" lvl="0" marL="457200" rtl="0" algn="l">
              <a:spcBef>
                <a:spcPts val="1200"/>
              </a:spcBef>
              <a:spcAft>
                <a:spcPts val="0"/>
              </a:spcAft>
              <a:buSzPts val="1700"/>
              <a:buChar char="●"/>
            </a:pPr>
            <a:r>
              <a:rPr lang="en" sz="1700"/>
              <a:t>Data analysis (Matt and Aarushi)</a:t>
            </a:r>
            <a:endParaRPr sz="1700"/>
          </a:p>
          <a:p>
            <a:pPr indent="-336550" lvl="1" marL="914400" rtl="0" algn="l">
              <a:spcBef>
                <a:spcPts val="0"/>
              </a:spcBef>
              <a:spcAft>
                <a:spcPts val="0"/>
              </a:spcAft>
              <a:buSzPts val="1700"/>
              <a:buChar char="○"/>
            </a:pPr>
            <a:r>
              <a:rPr lang="en" sz="1700"/>
              <a:t>Analyzing data from the VTA and Viriciti and creating visual representations</a:t>
            </a:r>
            <a:endParaRPr sz="1700"/>
          </a:p>
          <a:p>
            <a:pPr indent="-336550" lvl="0" marL="457200" rtl="0" algn="l">
              <a:spcBef>
                <a:spcPts val="0"/>
              </a:spcBef>
              <a:spcAft>
                <a:spcPts val="0"/>
              </a:spcAft>
              <a:buSzPts val="1700"/>
              <a:buChar char="●"/>
            </a:pPr>
            <a:r>
              <a:rPr lang="en" sz="1700"/>
              <a:t>Simulation (Ryanne)</a:t>
            </a:r>
            <a:endParaRPr sz="1700"/>
          </a:p>
          <a:p>
            <a:pPr indent="-336550" lvl="1" marL="914400" rtl="0" algn="l">
              <a:spcBef>
                <a:spcPts val="0"/>
              </a:spcBef>
              <a:spcAft>
                <a:spcPts val="0"/>
              </a:spcAft>
              <a:buSzPts val="1700"/>
              <a:buChar char="○"/>
            </a:pPr>
            <a:r>
              <a:rPr lang="en" sz="1700"/>
              <a:t>Simulate the battery level of the buses when they return based on several variables</a:t>
            </a:r>
            <a:endParaRPr sz="1700"/>
          </a:p>
        </p:txBody>
      </p:sp>
      <p:sp>
        <p:nvSpPr>
          <p:cNvPr id="325" name="Google Shape;325;p20"/>
          <p:cNvSpPr txBox="1"/>
          <p:nvPr>
            <p:ph idx="1" type="body"/>
          </p:nvPr>
        </p:nvSpPr>
        <p:spPr>
          <a:xfrm>
            <a:off x="4935275" y="1483075"/>
            <a:ext cx="4272900" cy="3367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700"/>
              <a:t>Tools used to organize work:</a:t>
            </a:r>
            <a:endParaRPr sz="1700"/>
          </a:p>
          <a:p>
            <a:pPr indent="-336550" lvl="0" marL="457200" rtl="0" algn="l">
              <a:spcBef>
                <a:spcPts val="1200"/>
              </a:spcBef>
              <a:spcAft>
                <a:spcPts val="0"/>
              </a:spcAft>
              <a:buSzPts val="1700"/>
              <a:buChar char="●"/>
            </a:pPr>
            <a:r>
              <a:rPr lang="en" sz="1700"/>
              <a:t>Trello</a:t>
            </a:r>
            <a:endParaRPr sz="1700"/>
          </a:p>
          <a:p>
            <a:pPr indent="-336550" lvl="0" marL="457200" rtl="0" algn="l">
              <a:spcBef>
                <a:spcPts val="0"/>
              </a:spcBef>
              <a:spcAft>
                <a:spcPts val="0"/>
              </a:spcAft>
              <a:buSzPts val="1700"/>
              <a:buChar char="●"/>
            </a:pPr>
            <a:r>
              <a:rPr lang="en" sz="1700"/>
              <a:t>Scrums</a:t>
            </a:r>
            <a:endParaRPr sz="1700"/>
          </a:p>
          <a:p>
            <a:pPr indent="-336550" lvl="0" marL="457200" rtl="0" algn="l">
              <a:spcBef>
                <a:spcPts val="0"/>
              </a:spcBef>
              <a:spcAft>
                <a:spcPts val="0"/>
              </a:spcAft>
              <a:buSzPts val="1700"/>
              <a:buChar char="●"/>
            </a:pPr>
            <a:r>
              <a:rPr lang="en" sz="1700"/>
              <a:t>Weekly sprint reports</a:t>
            </a:r>
            <a:endParaRPr sz="1700"/>
          </a:p>
          <a:p>
            <a:pPr indent="-336550" lvl="0" marL="457200" rtl="0" algn="l">
              <a:spcBef>
                <a:spcPts val="0"/>
              </a:spcBef>
              <a:spcAft>
                <a:spcPts val="0"/>
              </a:spcAft>
              <a:buSzPts val="1700"/>
              <a:buChar char="●"/>
            </a:pPr>
            <a:r>
              <a:rPr lang="en" sz="1700"/>
              <a:t>Rotating group assignments</a:t>
            </a:r>
            <a:endParaRPr sz="17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21"/>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Our Solution - Data Analysis</a:t>
            </a:r>
            <a:endParaRPr/>
          </a:p>
        </p:txBody>
      </p:sp>
      <p:pic>
        <p:nvPicPr>
          <p:cNvPr id="331" name="Google Shape;331;p21"/>
          <p:cNvPicPr preferRelativeResize="0"/>
          <p:nvPr/>
        </p:nvPicPr>
        <p:blipFill rotWithShape="1">
          <a:blip r:embed="rId3">
            <a:alphaModFix/>
          </a:blip>
          <a:srcRect b="0" l="0" r="0" t="7570"/>
          <a:stretch/>
        </p:blipFill>
        <p:spPr>
          <a:xfrm>
            <a:off x="2575775" y="1147425"/>
            <a:ext cx="4280499" cy="2040050"/>
          </a:xfrm>
          <a:prstGeom prst="rect">
            <a:avLst/>
          </a:prstGeom>
          <a:noFill/>
          <a:ln>
            <a:noFill/>
          </a:ln>
        </p:spPr>
      </p:pic>
      <p:pic>
        <p:nvPicPr>
          <p:cNvPr id="332" name="Google Shape;332;p21"/>
          <p:cNvPicPr preferRelativeResize="0"/>
          <p:nvPr/>
        </p:nvPicPr>
        <p:blipFill>
          <a:blip r:embed="rId4">
            <a:alphaModFix/>
          </a:blip>
          <a:stretch>
            <a:fillRect/>
          </a:stretch>
        </p:blipFill>
        <p:spPr>
          <a:xfrm>
            <a:off x="4572000" y="3255649"/>
            <a:ext cx="4280499" cy="1816890"/>
          </a:xfrm>
          <a:prstGeom prst="rect">
            <a:avLst/>
          </a:prstGeom>
          <a:noFill/>
          <a:ln>
            <a:noFill/>
          </a:ln>
        </p:spPr>
      </p:pic>
      <p:pic>
        <p:nvPicPr>
          <p:cNvPr id="333" name="Google Shape;333;p21"/>
          <p:cNvPicPr preferRelativeResize="0"/>
          <p:nvPr/>
        </p:nvPicPr>
        <p:blipFill rotWithShape="1">
          <a:blip r:embed="rId5">
            <a:alphaModFix/>
          </a:blip>
          <a:srcRect b="0" l="0" r="0" t="7261"/>
          <a:stretch/>
        </p:blipFill>
        <p:spPr>
          <a:xfrm>
            <a:off x="348650" y="3149650"/>
            <a:ext cx="4021299" cy="19229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